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docProps/core.xml" ContentType="application/vnd.openxmlformats-package.core-properties+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6.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0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5" autoAdjust="0"/>
    <p:restoredTop sz="78037" autoAdjust="0"/>
  </p:normalViewPr>
  <p:slideViewPr>
    <p:cSldViewPr snapToGrid="0" snapToObjects="1">
      <p:cViewPr varScale="1">
        <p:scale>
          <a:sx n="99" d="100"/>
          <a:sy n="99" d="100"/>
        </p:scale>
        <p:origin x="-116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8" Type="http://schemas.openxmlformats.org/officeDocument/2006/relationships/notesMaster" Target="notesMasters/notesMaster1.xml"/><Relationship Id="rId13" Type="http://schemas.openxmlformats.org/officeDocument/2006/relationships/tableStyles" Target="tableStyles.xml"/><Relationship Id="rId10" Type="http://schemas.openxmlformats.org/officeDocument/2006/relationships/presProps" Target="presProps.xml"/><Relationship Id="rId5"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printerSettings" Target="printerSettings/printerSettings1.bin"/><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664546-FE87-584E-802F-44370C436244}" type="datetimeFigureOut">
              <a:rPr lang="en-US" smtClean="0"/>
              <a:pPr/>
              <a:t>2/22/12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A5AFB1-FE13-AA48-AFA9-44C2A247DDA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Mayou</a:t>
            </a:r>
            <a:r>
              <a:rPr lang="en-US" baseline="0" dirty="0" smtClean="0"/>
              <a:t> says there are generally four opinions on the effect of microfinance as a method for empowering women: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Optimism about the possibility and effects of sustainable microfinance programs for women’s empowerment; stressing positive evidence</a:t>
            </a:r>
          </a:p>
          <a:p>
            <a:r>
              <a:rPr lang="en-US" dirty="0" smtClean="0"/>
              <a:t>2. Optimism about microfinance</a:t>
            </a:r>
            <a:r>
              <a:rPr lang="en-US" baseline="0" dirty="0" smtClean="0"/>
              <a:t> while recognizing the limitations of such programs; however, they attribute all the problems of MF to poorly designed programs.</a:t>
            </a:r>
          </a:p>
          <a:p>
            <a:r>
              <a:rPr lang="en-US" baseline="0" dirty="0" smtClean="0"/>
              <a:t>3. Recognizing limitations, but see MF as a key ingredient within a bigger strategy to alleviate poverty. Empowerment should be more encompassing in its methods</a:t>
            </a:r>
          </a:p>
          <a:p>
            <a:r>
              <a:rPr lang="en-US" baseline="0" dirty="0" smtClean="0"/>
              <a:t>4. Microfinance is an ineffective tool to empower women.</a:t>
            </a:r>
            <a:endParaRPr lang="en-US" dirty="0"/>
          </a:p>
        </p:txBody>
      </p:sp>
      <p:sp>
        <p:nvSpPr>
          <p:cNvPr id="4" name="Slide Number Placeholder 3"/>
          <p:cNvSpPr>
            <a:spLocks noGrp="1"/>
          </p:cNvSpPr>
          <p:nvPr>
            <p:ph type="sldNum" sz="quarter" idx="10"/>
          </p:nvPr>
        </p:nvSpPr>
        <p:spPr/>
        <p:txBody>
          <a:bodyPr/>
          <a:lstStyle/>
          <a:p>
            <a:fld id="{86A5AFB1-FE13-AA48-AFA9-44C2A247DDA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three different paradigms of gender and microfinance stem from</a:t>
            </a:r>
            <a:r>
              <a:rPr lang="en-US" baseline="0" dirty="0" smtClean="0"/>
              <a:t> different definitions of empowerment and </a:t>
            </a:r>
            <a:r>
              <a:rPr lang="en-US" dirty="0" smtClean="0"/>
              <a:t>lead</a:t>
            </a:r>
            <a:r>
              <a:rPr lang="en-US" baseline="0" dirty="0" smtClean="0"/>
              <a:t> to different objectives.</a:t>
            </a:r>
          </a:p>
          <a:p>
            <a:pPr marL="228600" indent="-228600">
              <a:buAutoNum type="arabicPeriod"/>
            </a:pPr>
            <a:r>
              <a:rPr lang="en-US" baseline="0" dirty="0" smtClean="0"/>
              <a:t>Increased economic empowerment and financial self-sustainability for women means they have more control over their own lives and decisions</a:t>
            </a:r>
          </a:p>
          <a:p>
            <a:pPr marL="228600" indent="-228600">
              <a:buAutoNum type="arabicPeriod"/>
            </a:pPr>
            <a:r>
              <a:rPr lang="en-US" baseline="0" dirty="0" smtClean="0"/>
              <a:t>As women are often the ones who run their households, increased wellbeing and poverty alleviation means that they lead better lives for them and their children</a:t>
            </a:r>
          </a:p>
          <a:p>
            <a:pPr marL="228600" indent="-228600">
              <a:buAutoNum type="arabicPeriod"/>
            </a:pPr>
            <a:r>
              <a:rPr lang="en-US" baseline="0" dirty="0" smtClean="0"/>
              <a:t>Feminist empowerment including social and political empowerment mean that women have more mobility, more developed skills, and access to the tools that they can use to improve their lives.</a:t>
            </a:r>
          </a:p>
          <a:p>
            <a:pPr marL="228600" indent="-228600">
              <a:buNone/>
            </a:pPr>
            <a:r>
              <a:rPr lang="en-US" baseline="0" dirty="0" smtClean="0"/>
              <a:t>There is some overlap in these categories, but not as a rule. Success in one area doesn’t necessarily lead to success in another.</a:t>
            </a:r>
            <a:endParaRPr lang="en-US" dirty="0"/>
          </a:p>
        </p:txBody>
      </p:sp>
      <p:sp>
        <p:nvSpPr>
          <p:cNvPr id="4" name="Slide Number Placeholder 3"/>
          <p:cNvSpPr>
            <a:spLocks noGrp="1"/>
          </p:cNvSpPr>
          <p:nvPr>
            <p:ph type="sldNum" sz="quarter" idx="10"/>
          </p:nvPr>
        </p:nvSpPr>
        <p:spPr/>
        <p:txBody>
          <a:bodyPr/>
          <a:lstStyle/>
          <a:p>
            <a:fld id="{86A5AFB1-FE13-AA48-AFA9-44C2A247DDA0}"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Whatever one’s paradigm</a:t>
            </a:r>
            <a:r>
              <a:rPr lang="en-US" baseline="0" dirty="0" smtClean="0"/>
              <a:t> of women’s empowerment, there are still cautions regarding microfinance.</a:t>
            </a:r>
            <a:endParaRPr lang="en-US" dirty="0" smtClean="0"/>
          </a:p>
          <a:p>
            <a:r>
              <a:rPr lang="en-US" dirty="0" smtClean="0"/>
              <a:t>Even</a:t>
            </a:r>
            <a:r>
              <a:rPr lang="en-US" baseline="0" dirty="0" smtClean="0"/>
              <a:t> if a woman takes out a loan, there have been cases where her husband takes it out in her name without her knowing and she never has control over the money at all. Men send their wives to the meetings and then spend the money themselves.</a:t>
            </a:r>
          </a:p>
          <a:p>
            <a:r>
              <a:rPr lang="en-US" baseline="0" dirty="0" smtClean="0"/>
              <a:t>Further, even where women use the loan to develop their business, often times their business is such that they have low investment and low returns. Microfinance may stimulate competition, but where there are many very poor women with the same kinds of businesses, very poor competitors may be further disadvantaged because they don’t have resources or contacts to receive credit.</a:t>
            </a:r>
          </a:p>
          <a:p>
            <a:r>
              <a:rPr lang="en-US" baseline="0" dirty="0" smtClean="0"/>
              <a:t>Some husbands are very manipulative and continue to use the money their wives make for their own purposes, while still continuing to encourage their wives to pursue this kind of activity.</a:t>
            </a:r>
          </a:p>
          <a:p>
            <a:r>
              <a:rPr lang="en-US" dirty="0" smtClean="0"/>
              <a:t>Some women may spend more money</a:t>
            </a:r>
            <a:r>
              <a:rPr lang="en-US" baseline="0" dirty="0" smtClean="0"/>
              <a:t> on sons than on daughters, or cut their already small expenditures to accommodate loan repayments</a:t>
            </a:r>
          </a:p>
          <a:p>
            <a:r>
              <a:rPr lang="en-US" baseline="0" dirty="0" smtClean="0"/>
              <a:t>If meetings and trainings fail to </a:t>
            </a:r>
            <a:r>
              <a:rPr lang="en-US" dirty="0" smtClean="0"/>
              <a:t>address gender issues or if repayment pressure or business competition increase</a:t>
            </a:r>
            <a:r>
              <a:rPr lang="en-US" baseline="0" dirty="0" smtClean="0"/>
              <a:t> tension between males &amp; females. Involvement in loan meetings (like the ones </a:t>
            </a:r>
            <a:r>
              <a:rPr lang="en-US" baseline="0" dirty="0" err="1" smtClean="0"/>
              <a:t>Grameen</a:t>
            </a:r>
            <a:r>
              <a:rPr lang="en-US" baseline="0" dirty="0" smtClean="0"/>
              <a:t> hosts) already reduce their time for social and political involvement</a:t>
            </a:r>
          </a:p>
        </p:txBody>
      </p:sp>
      <p:sp>
        <p:nvSpPr>
          <p:cNvPr id="4" name="Slide Number Placeholder 3"/>
          <p:cNvSpPr>
            <a:spLocks noGrp="1"/>
          </p:cNvSpPr>
          <p:nvPr>
            <p:ph type="sldNum" sz="quarter" idx="10"/>
          </p:nvPr>
        </p:nvSpPr>
        <p:spPr/>
        <p:txBody>
          <a:bodyPr/>
          <a:lstStyle/>
          <a:p>
            <a:fld id="{86A5AFB1-FE13-AA48-AFA9-44C2A247DDA0}"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Rectangle 8"/>
          <p:cNvSpPr/>
          <p:nvPr/>
        </p:nvSpPr>
        <p:spPr>
          <a:xfrm>
            <a:off x="646113" y="1447800"/>
            <a:ext cx="7851775" cy="3200400"/>
          </a:xfrm>
          <a:prstGeom prst="rect">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a:p>
        </p:txBody>
      </p:sp>
      <p:sp>
        <p:nvSpPr>
          <p:cNvPr id="2" name="Title 1"/>
          <p:cNvSpPr>
            <a:spLocks noGrp="1"/>
          </p:cNvSpPr>
          <p:nvPr>
            <p:ph type="ctrTitle"/>
          </p:nvPr>
        </p:nvSpPr>
        <p:spPr>
          <a:xfrm>
            <a:off x="658813" y="1537447"/>
            <a:ext cx="7826281" cy="1627093"/>
          </a:xfrm>
        </p:spPr>
        <p:txBody>
          <a:bodyPr vert="horz" lIns="91440" tIns="45720" rIns="91440" bIns="45720" rtlCol="0" anchor="b" anchorCtr="0">
            <a:noAutofit/>
          </a:bodyPr>
          <a:lstStyle>
            <a:lvl1pPr algn="ctr" defTabSz="914400" rtl="0" eaLnBrk="1" latinLnBrk="0" hangingPunct="1">
              <a:spcBef>
                <a:spcPct val="0"/>
              </a:spcBef>
              <a:buNone/>
              <a:defRPr sz="5400" kern="1200">
                <a:gradFill>
                  <a:gsLst>
                    <a:gs pos="0">
                      <a:schemeClr val="tx1">
                        <a:lumMod val="85000"/>
                      </a:schemeClr>
                    </a:gs>
                    <a:gs pos="100000">
                      <a:schemeClr val="tx1"/>
                    </a:gs>
                  </a:gsLst>
                  <a:lin ang="16200000" scaled="1"/>
                </a:gra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658813" y="3218329"/>
            <a:ext cx="7826281" cy="860611"/>
          </a:xfrm>
        </p:spPr>
        <p:txBody>
          <a:bodyPr vert="horz" lIns="91440" tIns="45720" rIns="91440" bIns="45720" rtlCol="0">
            <a:normAutofit/>
          </a:bodyPr>
          <a:lstStyle>
            <a:lvl1pPr marL="0" indent="0" algn="ctr" defTabSz="914400" rtl="0" eaLnBrk="1" latinLnBrk="0" hangingPunct="1">
              <a:lnSpc>
                <a:spcPct val="100000"/>
              </a:lnSpc>
              <a:spcBef>
                <a:spcPts val="300"/>
              </a:spcBef>
              <a:buFont typeface="Wingdings 2" pitchFamily="18" charset="2"/>
              <a:buNone/>
              <a:defRPr sz="1800" kern="1200">
                <a:gradFill>
                  <a:gsLst>
                    <a:gs pos="0">
                      <a:schemeClr val="tx1">
                        <a:lumMod val="85000"/>
                      </a:schemeClr>
                    </a:gs>
                    <a:gs pos="100000">
                      <a:schemeClr val="tx1"/>
                    </a:gs>
                  </a:gsLst>
                  <a:lin ang="16200000" scaled="1"/>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60C0E42-A0AB-9B40-B106-C5D3AA43AA9D}" type="datetimeFigureOut">
              <a:rPr lang="en-US" smtClean="0"/>
              <a:pPr/>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9604A-DDD4-4BE5-9F0F-C50D317D16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2856" y="1600200"/>
            <a:ext cx="3931920" cy="566738"/>
          </a:xfrm>
        </p:spPr>
        <p:txBody>
          <a:bodyPr vert="horz" lIns="91440" tIns="45720" rIns="91440" bIns="45720" rtlCol="0" anchor="b" anchorCtr="0">
            <a:norm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21792" y="457200"/>
            <a:ext cx="3474720" cy="510235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62856" y="2240280"/>
            <a:ext cx="3931920" cy="2103120"/>
          </a:xfrm>
        </p:spPr>
        <p:txBody>
          <a:bodyPr vert="horz" lIns="91440" tIns="45720" rIns="91440" bIns="45720" rtlCol="0">
            <a:normAutofit/>
          </a:bodyPr>
          <a:lstStyle>
            <a:lvl1pPr marL="0" indent="0">
              <a:buNone/>
              <a:defRPr sz="1400" b="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560C0E42-A0AB-9B40-B106-C5D3AA43AA9D}" type="datetimeFigureOut">
              <a:rPr lang="en-US" smtClean="0"/>
              <a:pPr/>
              <a:t>2/22/12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FE7EA-5439-7642-B96C-6DF20E0048F8}" type="slidenum">
              <a:rPr lang="en-US" smtClean="0"/>
              <a:pPr/>
              <a:t>‹#›</a:t>
            </a:fld>
            <a:endParaRPr lang="en-US"/>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2575" y="458788"/>
            <a:ext cx="8577263"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282575" y="4920520"/>
            <a:ext cx="3931920" cy="1353312"/>
          </a:xfrm>
        </p:spPr>
        <p:txBody>
          <a:bodyPr anchor="t" anchorCtr="0">
            <a:normAutofit/>
          </a:bodyPr>
          <a:lstStyle>
            <a:lvl1pPr algn="l">
              <a:defRPr sz="24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560C0E42-A0AB-9B40-B106-C5D3AA43AA9D}" type="datetimeFigureOut">
              <a:rPr lang="en-US" smtClean="0"/>
              <a:pPr/>
              <a:t>2/22/12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FE7EA-5439-7642-B96C-6DF20E0048F8}" type="slidenum">
              <a:rPr lang="en-US" smtClean="0"/>
              <a:pPr/>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2 Pictures with Caption">
    <p:spTree>
      <p:nvGrpSpPr>
        <p:cNvPr id="1" name=""/>
        <p:cNvGrpSpPr/>
        <p:nvPr/>
      </p:nvGrpSpPr>
      <p:grpSpPr>
        <a:xfrm>
          <a:off x="0" y="0"/>
          <a:ext cx="0" cy="0"/>
          <a:chOff x="0" y="0"/>
          <a:chExt cx="0" cy="0"/>
        </a:xfrm>
      </p:grpSpPr>
      <p:sp>
        <p:nvSpPr>
          <p:cNvPr id="11" name="Picture Placeholder 2"/>
          <p:cNvSpPr>
            <a:spLocks noGrp="1"/>
          </p:cNvSpPr>
          <p:nvPr>
            <p:ph type="pic" idx="14"/>
          </p:nvPr>
        </p:nvSpPr>
        <p:spPr>
          <a:xfrm>
            <a:off x="4745038"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a:off x="282575"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282575" y="4920520"/>
            <a:ext cx="3931920" cy="1353312"/>
          </a:xfrm>
        </p:spPr>
        <p:txBody>
          <a:bodyPr anchor="t" anchorCtr="0">
            <a:normAutofit/>
          </a:bodyPr>
          <a:lstStyle>
            <a:lvl1pPr algn="l">
              <a:defRPr sz="24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560C0E42-A0AB-9B40-B106-C5D3AA43AA9D}" type="datetimeFigureOut">
              <a:rPr lang="en-US" smtClean="0"/>
              <a:pPr/>
              <a:t>2/22/12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FE7EA-5439-7642-B96C-6DF20E0048F8}" type="slidenum">
              <a:rPr lang="en-US" smtClean="0"/>
              <a:pPr/>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ide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575" y="4920520"/>
            <a:ext cx="3931920" cy="566738"/>
          </a:xfrm>
        </p:spPr>
        <p:txBody>
          <a:bodyPr anchor="b">
            <a:normAutofit/>
          </a:bodyPr>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82575" y="5563458"/>
            <a:ext cx="3931920" cy="652462"/>
          </a:xfrm>
        </p:spPr>
        <p:txBody>
          <a:bodyPr/>
          <a:lstStyle>
            <a:lvl1pPr marL="0" indent="0" algn="l">
              <a:spcBef>
                <a:spcPts val="300"/>
              </a:spcBef>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C0E42-A0AB-9B40-B106-C5D3AA43AA9D}" type="datetimeFigureOut">
              <a:rPr lang="en-US" smtClean="0"/>
              <a:pPr/>
              <a:t>2/22/12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FE7EA-5439-7642-B96C-6DF20E0048F8}" type="slidenum">
              <a:rPr lang="en-US" smtClean="0"/>
              <a:pPr/>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Media Placeholder 11"/>
          <p:cNvSpPr>
            <a:spLocks noGrp="1"/>
          </p:cNvSpPr>
          <p:nvPr>
            <p:ph type="media" sz="quarter" idx="14"/>
          </p:nvPr>
        </p:nvSpPr>
        <p:spPr>
          <a:xfrm>
            <a:off x="282575" y="458788"/>
            <a:ext cx="8577263" cy="3849624"/>
          </a:xfrm>
          <a:noFill/>
          <a:ln w="44450">
            <a:solidFill>
              <a:schemeClr val="bg1"/>
            </a:solidFill>
            <a:miter lim="800000"/>
          </a:ln>
          <a:effectLst/>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stStyle>
          <a:p>
            <a:r>
              <a:rPr lang="en-US" smtClean="0"/>
              <a:t>Click icon to add media</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60C0E42-A0AB-9B40-B106-C5D3AA43AA9D}" type="datetimeFigureOut">
              <a:rPr lang="en-US" smtClean="0"/>
              <a:pPr/>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FE7EA-5439-7642-B96C-6DF20E0048F8}" type="slidenum">
              <a:rPr lang="en-US" smtClean="0"/>
              <a:pPr/>
              <a:t>‹#›</a:t>
            </a:fld>
            <a:endParaRPr lang="en-US"/>
          </a:p>
        </p:txBody>
      </p:sp>
      <p:sp>
        <p:nvSpPr>
          <p:cNvPr id="7" name="Freeform 6"/>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458788"/>
            <a:ext cx="1447800" cy="579278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41350" y="458788"/>
            <a:ext cx="6521450" cy="579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60C0E42-A0AB-9B40-B106-C5D3AA43AA9D}" type="datetimeFigureOut">
              <a:rPr lang="en-US" smtClean="0"/>
              <a:pPr/>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FE7EA-5439-7642-B96C-6DF20E0048F8}" type="slidenum">
              <a:rPr lang="en-US" smtClean="0"/>
              <a:pPr/>
              <a:t>‹#›</a:t>
            </a:fld>
            <a:endParaRPr lang="en-US"/>
          </a:p>
        </p:txBody>
      </p:sp>
      <p:sp>
        <p:nvSpPr>
          <p:cNvPr id="7" name="Freeform 6"/>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60C0E42-A0AB-9B40-B106-C5D3AA43AA9D}" type="datetimeFigureOut">
              <a:rPr lang="en-US" smtClean="0"/>
              <a:pPr/>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FE7EA-5439-7642-B96C-6DF20E0048F8}" type="slidenum">
              <a:rPr lang="en-US" smtClean="0"/>
              <a:pPr/>
              <a:t>‹#›</a:t>
            </a:fld>
            <a:endParaRPr lang="en-US"/>
          </a:p>
        </p:txBody>
      </p:sp>
      <p:sp>
        <p:nvSpPr>
          <p:cNvPr id="19" name="Freeform 18"/>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20" name="Freeform 1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371725" y="381000"/>
            <a:ext cx="4400550" cy="3048000"/>
          </a:xfrm>
          <a:noFill/>
          <a:ln w="44450">
            <a:solidFill>
              <a:schemeClr val="bg1"/>
            </a:solidFill>
            <a:miter lim="800000"/>
          </a:ln>
        </p:spPr>
        <p:style>
          <a:lnRef idx="1">
            <a:schemeClr val="dk1"/>
          </a:lnRef>
          <a:fillRef idx="3">
            <a:schemeClr val="dk1"/>
          </a:fillRef>
          <a:effectRef idx="2">
            <a:schemeClr val="dk1"/>
          </a:effectRef>
          <a:fontRef idx="none"/>
        </p:style>
        <p:txBody>
          <a:bodyPr>
            <a:normAutofit/>
          </a:bodyPr>
          <a:lstStyle>
            <a:lvl1pPr>
              <a:buNone/>
              <a:defRPr sz="2000"/>
            </a:lvl1pPr>
          </a:lstStyle>
          <a:p>
            <a:r>
              <a:rPr lang="en-US" smtClean="0"/>
              <a:t>Click icon to add picture</a:t>
            </a:r>
            <a:endParaRPr/>
          </a:p>
        </p:txBody>
      </p:sp>
      <p:sp>
        <p:nvSpPr>
          <p:cNvPr id="2" name="Title 1"/>
          <p:cNvSpPr>
            <a:spLocks noGrp="1"/>
          </p:cNvSpPr>
          <p:nvPr>
            <p:ph type="ctrTitle"/>
          </p:nvPr>
        </p:nvSpPr>
        <p:spPr>
          <a:xfrm>
            <a:off x="641350" y="4146363"/>
            <a:ext cx="7856538" cy="1470025"/>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41350" y="5620871"/>
            <a:ext cx="7856538" cy="614081"/>
          </a:xfrm>
        </p:spPr>
        <p:txBody>
          <a:bodyPr>
            <a:normAutofit/>
          </a:bodyPr>
          <a:lstStyle>
            <a:lvl1pPr marL="0" indent="0" algn="ct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60C0E42-A0AB-9B40-B106-C5D3AA43AA9D}" type="datetimeFigureOut">
              <a:rPr lang="en-US" smtClean="0"/>
              <a:pPr/>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92582-9FC8-4B1B-8456-B27CC842DEE2}"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17059"/>
            <a:ext cx="7772400" cy="1655064"/>
          </a:xfrm>
        </p:spPr>
        <p:txBody>
          <a:bodyPr vert="horz" lIns="91440" tIns="45720" rIns="91440" bIns="45720" rtlCol="0" anchor="b" anchorCtr="0">
            <a:noAutofit/>
          </a:bodyPr>
          <a:lstStyle>
            <a:lvl1pPr algn="ctr" defTabSz="914400" rtl="0" eaLnBrk="1" latinLnBrk="0" hangingPunct="1">
              <a:spcBef>
                <a:spcPct val="0"/>
              </a:spcBef>
              <a:buNone/>
              <a:defRPr sz="5400" b="0"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3662979"/>
            <a:ext cx="7772400" cy="1500187"/>
          </a:xfrm>
        </p:spPr>
        <p:txBody>
          <a:bodyPr vert="horz" lIns="91440" tIns="45720" rIns="91440" bIns="45720" rtlCol="0" anchor="t" anchorCtr="0">
            <a:normAutofit/>
          </a:bodyPr>
          <a:lstStyle>
            <a:lvl1pPr marL="0" indent="0" algn="ctr">
              <a:spcBef>
                <a:spcPts val="300"/>
              </a:spcBef>
              <a:buNone/>
              <a:defRPr sz="1800" kern="1200">
                <a:solidFill>
                  <a:schemeClr val="tx1">
                    <a:tint val="7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ctr" defTabSz="914400" rtl="0" eaLnBrk="1" latinLnBrk="0" hangingPunct="1">
              <a:lnSpc>
                <a:spcPts val="2000"/>
              </a:lnSpc>
              <a:spcBef>
                <a:spcPts val="2000"/>
              </a:spcBef>
              <a:buFont typeface="Wingdings 2" pitchFamily="18" charset="2"/>
              <a:buNone/>
            </a:pPr>
            <a:r>
              <a:rPr lang="en-US" smtClean="0"/>
              <a:t>Click to edit Master text styles</a:t>
            </a:r>
          </a:p>
        </p:txBody>
      </p:sp>
      <p:sp>
        <p:nvSpPr>
          <p:cNvPr id="4" name="Date Placeholder 3"/>
          <p:cNvSpPr>
            <a:spLocks noGrp="1"/>
          </p:cNvSpPr>
          <p:nvPr>
            <p:ph type="dt" sz="half" idx="10"/>
          </p:nvPr>
        </p:nvSpPr>
        <p:spPr/>
        <p:txBody>
          <a:bodyPr/>
          <a:lstStyle/>
          <a:p>
            <a:fld id="{560C0E42-A0AB-9B40-B106-C5D3AA43AA9D}" type="datetimeFigureOut">
              <a:rPr lang="en-US" smtClean="0"/>
              <a:pPr/>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41350"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49501"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60C0E42-A0AB-9B40-B106-C5D3AA43AA9D}" type="datetimeFigureOut">
              <a:rPr lang="en-US" smtClean="0"/>
              <a:pPr/>
              <a:t>2/22/12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FE7EA-5439-7642-B96C-6DF20E0048F8}" type="slidenum">
              <a:rPr lang="en-US" smtClean="0"/>
              <a:pPr/>
              <a:t>‹#›</a:t>
            </a:fld>
            <a:endParaRPr lang="en-US"/>
          </a:p>
        </p:txBody>
      </p:sp>
      <p:sp>
        <p:nvSpPr>
          <p:cNvPr id="16" name="Freeform 1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7" name="Freeform 1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41350" y="1532964"/>
            <a:ext cx="3749040" cy="833718"/>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41350"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2601" y="1532964"/>
            <a:ext cx="3749040" cy="833718"/>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2601"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60C0E42-A0AB-9B40-B106-C5D3AA43AA9D}" type="datetimeFigureOut">
              <a:rPr lang="en-US" smtClean="0"/>
              <a:pPr/>
              <a:t>2/22/12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3FE7EA-5439-7642-B96C-6DF20E0048F8}" type="slidenum">
              <a:rPr lang="en-US" smtClean="0"/>
              <a:pPr/>
              <a:t>‹#›</a:t>
            </a:fld>
            <a:endParaRPr lang="en-US"/>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60C0E42-A0AB-9B40-B106-C5D3AA43AA9D}" type="datetimeFigureOut">
              <a:rPr lang="en-US" smtClean="0"/>
              <a:pPr/>
              <a:t>2/22/12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3FE7EA-5439-7642-B96C-6DF20E0048F8}" type="slidenum">
              <a:rPr lang="en-US" smtClean="0"/>
              <a:pPr/>
              <a:t>‹#›</a:t>
            </a:fld>
            <a:endParaRPr lang="en-US"/>
          </a:p>
        </p:txBody>
      </p:sp>
      <p:sp>
        <p:nvSpPr>
          <p:cNvPr id="6" name="Freeform 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7" name="Freeform 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Freeform 11"/>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3" name="Freeform 12"/>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C0E42-A0AB-9B40-B106-C5D3AA43AA9D}" type="datetimeFigureOut">
              <a:rPr lang="en-US" smtClean="0"/>
              <a:pPr/>
              <a:t>2/22/12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3FE7EA-5439-7642-B96C-6DF20E0048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4340" y="802910"/>
            <a:ext cx="3474720" cy="1162050"/>
          </a:xfrm>
        </p:spPr>
        <p:txBody>
          <a:bodyPr anchor="b">
            <a:normAutofit/>
          </a:bodyPr>
          <a:lstStyle>
            <a:lvl1pPr algn="ctr">
              <a:defRPr sz="2400" b="0"/>
            </a:lvl1pPr>
          </a:lstStyle>
          <a:p>
            <a:r>
              <a:rPr lang="en-US" smtClean="0"/>
              <a:t>Click to edit Master title style</a:t>
            </a:r>
            <a:endParaRPr/>
          </a:p>
        </p:txBody>
      </p:sp>
      <p:sp>
        <p:nvSpPr>
          <p:cNvPr id="3" name="Content Placeholder 2"/>
          <p:cNvSpPr>
            <a:spLocks noGrp="1"/>
          </p:cNvSpPr>
          <p:nvPr>
            <p:ph idx="1"/>
          </p:nvPr>
        </p:nvSpPr>
        <p:spPr>
          <a:xfrm>
            <a:off x="4562010" y="449705"/>
            <a:ext cx="3931920" cy="5781388"/>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24340" y="2057399"/>
            <a:ext cx="3474720" cy="3733801"/>
          </a:xfrm>
        </p:spPr>
        <p:txBody>
          <a:bodyPr>
            <a:normAutofit/>
          </a:bodyPr>
          <a:lstStyle>
            <a:lvl1pPr marL="0" indent="0" algn="ctr">
              <a:lnSpc>
                <a:spcPct val="110000"/>
              </a:lnSpc>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C0E42-A0AB-9B40-B106-C5D3AA43AA9D}" type="datetimeFigureOut">
              <a:rPr lang="en-US" smtClean="0"/>
              <a:pPr/>
              <a:t>2/22/12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FE7EA-5439-7642-B96C-6DF20E0048F8}" type="slidenum">
              <a:rPr lang="en-US" smtClean="0"/>
              <a:pPr/>
              <a:t>‹#›</a:t>
            </a:fld>
            <a:endParaRPr lang="en-US"/>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theme" Target="../theme/theme1.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1350" y="107576"/>
            <a:ext cx="7856538" cy="13100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618565" y="1600200"/>
            <a:ext cx="7878788" cy="46392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505200" y="6356350"/>
            <a:ext cx="2133600" cy="365125"/>
          </a:xfrm>
          <a:prstGeom prst="rect">
            <a:avLst/>
          </a:prstGeom>
        </p:spPr>
        <p:txBody>
          <a:bodyPr vert="horz" lIns="0" tIns="45720" rIns="0" bIns="45720" rtlCol="0" anchor="ctr"/>
          <a:lstStyle>
            <a:lvl1pPr algn="ctr">
              <a:defRPr sz="1100">
                <a:solidFill>
                  <a:schemeClr val="tx1">
                    <a:lumMod val="75000"/>
                  </a:schemeClr>
                </a:solidFill>
              </a:defRPr>
            </a:lvl1pPr>
          </a:lstStyle>
          <a:p>
            <a:fld id="{560C0E42-A0AB-9B40-B106-C5D3AA43AA9D}" type="datetimeFigureOut">
              <a:rPr lang="en-US" smtClean="0"/>
              <a:pPr/>
              <a:t>2/22/12</a:t>
            </a:fld>
            <a:endParaRPr lang="en-US"/>
          </a:p>
        </p:txBody>
      </p:sp>
      <p:sp>
        <p:nvSpPr>
          <p:cNvPr id="5" name="Footer Placeholder 4"/>
          <p:cNvSpPr>
            <a:spLocks noGrp="1"/>
          </p:cNvSpPr>
          <p:nvPr>
            <p:ph type="ftr" sz="quarter" idx="3"/>
          </p:nvPr>
        </p:nvSpPr>
        <p:spPr>
          <a:xfrm>
            <a:off x="280416" y="6356350"/>
            <a:ext cx="2895600" cy="365125"/>
          </a:xfrm>
          <a:prstGeom prst="rect">
            <a:avLst/>
          </a:prstGeom>
        </p:spPr>
        <p:txBody>
          <a:bodyPr vert="horz" lIns="0" tIns="45720" rIns="0" bIns="45720" rtlCol="0" anchor="ctr"/>
          <a:lstStyle>
            <a:lvl1pPr algn="l">
              <a:defRPr sz="11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8077200" y="6356350"/>
            <a:ext cx="762000" cy="365125"/>
          </a:xfrm>
          <a:prstGeom prst="rect">
            <a:avLst/>
          </a:prstGeom>
        </p:spPr>
        <p:txBody>
          <a:bodyPr vert="horz" lIns="0" tIns="45720" rIns="0" bIns="45720" rtlCol="0" anchor="ctr"/>
          <a:lstStyle>
            <a:lvl1pPr algn="r">
              <a:defRPr sz="1100">
                <a:solidFill>
                  <a:schemeClr val="tx1">
                    <a:lumMod val="75000"/>
                  </a:schemeClr>
                </a:solidFill>
              </a:defRPr>
            </a:lvl1pPr>
          </a:lstStyle>
          <a:p>
            <a:fld id="{1B3FE7EA-5439-7642-B96C-6DF20E0048F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Lst>
  <p:txStyles>
    <p:titleStyle>
      <a:lvl1pPr algn="ctr" defTabSz="914400" rtl="0" eaLnBrk="1" latinLnBrk="0" hangingPunct="1">
        <a:spcBef>
          <a:spcPct val="0"/>
        </a:spcBef>
        <a:buNone/>
        <a:defRPr sz="4800" kern="1200">
          <a:solidFill>
            <a:schemeClr val="tx1"/>
          </a:solidFill>
          <a:latin typeface="+mj-lt"/>
          <a:ea typeface="+mj-ea"/>
          <a:cs typeface="+mj-cs"/>
        </a:defRPr>
      </a:lvl1pPr>
    </p:titleStyle>
    <p:bodyStyle>
      <a:lvl1pPr marL="349250" indent="-349250" algn="l" defTabSz="914400" rtl="0" eaLnBrk="1" latinLnBrk="0" hangingPunct="1">
        <a:spcBef>
          <a:spcPts val="2000"/>
        </a:spcBef>
        <a:buFont typeface="Wingdings 2" pitchFamily="18" charset="2"/>
        <a:buChar char=""/>
        <a:defRPr sz="2400" kern="1200">
          <a:solidFill>
            <a:schemeClr val="tx1"/>
          </a:solidFill>
          <a:latin typeface="+mn-lt"/>
          <a:ea typeface="+mn-ea"/>
          <a:cs typeface="+mn-cs"/>
        </a:defRPr>
      </a:lvl1pPr>
      <a:lvl2pPr marL="685800" indent="-336550" algn="l" defTabSz="914400" rtl="0" eaLnBrk="1" latinLnBrk="0" hangingPunct="1">
        <a:spcBef>
          <a:spcPts val="600"/>
        </a:spcBef>
        <a:buClr>
          <a:schemeClr val="tx1">
            <a:lumMod val="65000"/>
          </a:schemeClr>
        </a:buClr>
        <a:buFont typeface="Wingdings 2" pitchFamily="18" charset="2"/>
        <a:buChar char=""/>
        <a:defRPr sz="2200" kern="1200">
          <a:solidFill>
            <a:schemeClr val="tx1"/>
          </a:solidFill>
          <a:latin typeface="+mn-lt"/>
          <a:ea typeface="+mn-ea"/>
          <a:cs typeface="+mn-cs"/>
        </a:defRPr>
      </a:lvl2pPr>
      <a:lvl3pPr marL="968375" indent="-282575" algn="l" defTabSz="914400" rtl="0" eaLnBrk="1" latinLnBrk="0" hangingPunct="1">
        <a:spcBef>
          <a:spcPts val="600"/>
        </a:spcBef>
        <a:buFont typeface="Wingdings 2" pitchFamily="18" charset="2"/>
        <a:buChar char=""/>
        <a:defRPr sz="2000" kern="1200">
          <a:solidFill>
            <a:schemeClr val="tx1"/>
          </a:solidFill>
          <a:latin typeface="+mn-lt"/>
          <a:ea typeface="+mn-ea"/>
          <a:cs typeface="+mn-cs"/>
        </a:defRPr>
      </a:lvl3pPr>
      <a:lvl4pPr marL="1263650" indent="-295275" algn="l" defTabSz="914400" rtl="0" eaLnBrk="1" latinLnBrk="0" hangingPunct="1">
        <a:spcBef>
          <a:spcPts val="600"/>
        </a:spcBef>
        <a:buClr>
          <a:schemeClr val="tx1">
            <a:lumMod val="65000"/>
          </a:schemeClr>
        </a:buClr>
        <a:buFont typeface="Wingdings 2" pitchFamily="18" charset="2"/>
        <a:buChar char=""/>
        <a:defRPr sz="1800" kern="1200">
          <a:solidFill>
            <a:schemeClr val="tx1"/>
          </a:solidFill>
          <a:latin typeface="+mn-lt"/>
          <a:ea typeface="+mn-ea"/>
          <a:cs typeface="+mn-cs"/>
        </a:defRPr>
      </a:lvl4pPr>
      <a:lvl5pPr marL="1546225" indent="-282575" algn="l" defTabSz="914400" rtl="0" eaLnBrk="1" latinLnBrk="0" hangingPunct="1">
        <a:spcBef>
          <a:spcPts val="6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Placeholder 7" descr="women.png"/>
          <p:cNvPicPr>
            <a:picLocks noGrp="1" noChangeAspect="1"/>
          </p:cNvPicPr>
          <p:nvPr>
            <p:ph type="pic" sz="quarter" idx="13"/>
          </p:nvPr>
        </p:nvPicPr>
        <p:blipFill>
          <a:blip r:embed="rId2"/>
          <a:srcRect l="657" t="391" r="657" b="391"/>
          <a:stretch>
            <a:fillRect/>
          </a:stretch>
        </p:blipFill>
        <p:spPr>
          <a:xfrm>
            <a:off x="2400634" y="438769"/>
            <a:ext cx="4342713" cy="2932449"/>
          </a:xfrm>
          <a:ln>
            <a:solidFill>
              <a:schemeClr val="bg1"/>
            </a:solidFill>
          </a:ln>
        </p:spPr>
      </p:pic>
      <p:sp>
        <p:nvSpPr>
          <p:cNvPr id="2" name="Title 1"/>
          <p:cNvSpPr>
            <a:spLocks noGrp="1"/>
          </p:cNvSpPr>
          <p:nvPr>
            <p:ph type="ctrTitle"/>
          </p:nvPr>
        </p:nvSpPr>
        <p:spPr>
          <a:xfrm>
            <a:off x="641350" y="3990867"/>
            <a:ext cx="7856538" cy="1470025"/>
          </a:xfrm>
        </p:spPr>
        <p:txBody>
          <a:bodyPr/>
          <a:lstStyle/>
          <a:p>
            <a:pPr>
              <a:spcAft>
                <a:spcPts val="1800"/>
              </a:spcAft>
            </a:pPr>
            <a:r>
              <a:rPr lang="en-US" sz="4700" dirty="0" smtClean="0"/>
              <a:t>Micro-finance and the Empowerment of Women</a:t>
            </a:r>
            <a:endParaRPr lang="en-US" sz="4700" dirty="0"/>
          </a:p>
        </p:txBody>
      </p:sp>
      <p:sp>
        <p:nvSpPr>
          <p:cNvPr id="3" name="Subtitle 2"/>
          <p:cNvSpPr>
            <a:spLocks noGrp="1"/>
          </p:cNvSpPr>
          <p:nvPr>
            <p:ph type="subTitle" idx="1"/>
          </p:nvPr>
        </p:nvSpPr>
        <p:spPr>
          <a:xfrm>
            <a:off x="641350" y="5465375"/>
            <a:ext cx="7856538" cy="614081"/>
          </a:xfrm>
        </p:spPr>
        <p:txBody>
          <a:bodyPr>
            <a:normAutofit lnSpcReduction="10000"/>
          </a:bodyPr>
          <a:lstStyle/>
          <a:p>
            <a:r>
              <a:rPr lang="en-US" dirty="0" smtClean="0"/>
              <a:t>A Review of the Key Issues</a:t>
            </a:r>
          </a:p>
          <a:p>
            <a:r>
              <a:rPr lang="en-US" dirty="0" smtClean="0"/>
              <a:t>By Linda </a:t>
            </a:r>
            <a:r>
              <a:rPr lang="en-US" dirty="0" err="1" smtClean="0"/>
              <a:t>Mayou</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Four Perspectives</a:t>
            </a:r>
            <a:endParaRPr lang="en-US" dirty="0"/>
          </a:p>
        </p:txBody>
      </p:sp>
      <p:sp>
        <p:nvSpPr>
          <p:cNvPr id="3" name="Content Placeholder 2"/>
          <p:cNvSpPr>
            <a:spLocks noGrp="1"/>
          </p:cNvSpPr>
          <p:nvPr>
            <p:ph idx="1"/>
          </p:nvPr>
        </p:nvSpPr>
        <p:spPr/>
        <p:txBody>
          <a:bodyPr/>
          <a:lstStyle/>
          <a:p>
            <a:r>
              <a:rPr lang="en-US" dirty="0" smtClean="0"/>
              <a:t>Microfinance is the best way to empower women</a:t>
            </a:r>
          </a:p>
          <a:p>
            <a:r>
              <a:rPr lang="en-US" dirty="0" smtClean="0"/>
              <a:t>Microfinance has its limitations, but these are mostly due to program design; well-designed programs are the best way to empower women</a:t>
            </a:r>
          </a:p>
          <a:p>
            <a:r>
              <a:rPr lang="en-US" dirty="0" smtClean="0"/>
              <a:t>Microfinance has its limitations, but it is still a key ingredient to alleviate poverty within other strategies</a:t>
            </a:r>
          </a:p>
          <a:p>
            <a:r>
              <a:rPr lang="en-US" dirty="0" smtClean="0"/>
              <a:t>Microfinance as a way to empower women is just a waste of resources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Mayou’s</a:t>
            </a:r>
            <a:r>
              <a:rPr lang="en-US" dirty="0" smtClean="0"/>
              <a:t> Thesis</a:t>
            </a:r>
            <a:endParaRPr lang="en-US" dirty="0"/>
          </a:p>
        </p:txBody>
      </p:sp>
      <p:sp>
        <p:nvSpPr>
          <p:cNvPr id="4" name="Content Placeholder 3"/>
          <p:cNvSpPr>
            <a:spLocks noGrp="1"/>
          </p:cNvSpPr>
          <p:nvPr>
            <p:ph sz="half" idx="1"/>
          </p:nvPr>
        </p:nvSpPr>
        <p:spPr/>
        <p:txBody>
          <a:bodyPr>
            <a:normAutofit fontScale="85000" lnSpcReduction="20000"/>
          </a:bodyPr>
          <a:lstStyle/>
          <a:p>
            <a:r>
              <a:rPr lang="en-US" dirty="0" smtClean="0"/>
              <a:t>We can’t assume that empowerment is an automatic effect of microfinance programs</a:t>
            </a:r>
          </a:p>
          <a:p>
            <a:r>
              <a:rPr lang="en-US" dirty="0" smtClean="0"/>
              <a:t>We need more research and innovation regarding microfinance programs</a:t>
            </a:r>
          </a:p>
          <a:p>
            <a:r>
              <a:rPr lang="en-US" dirty="0" smtClean="0"/>
              <a:t>Microfinance programs lack other empowerment interventions</a:t>
            </a:r>
          </a:p>
          <a:p>
            <a:r>
              <a:rPr lang="en-US" dirty="0" smtClean="0"/>
              <a:t>Unless empowerment is an integral part of the planning process, microfinance will fall short of achieving empowerment for women</a:t>
            </a:r>
            <a:endParaRPr lang="en-US" dirty="0"/>
          </a:p>
        </p:txBody>
      </p:sp>
      <p:sp>
        <p:nvSpPr>
          <p:cNvPr id="5" name="Content Placeholder 4"/>
          <p:cNvSpPr>
            <a:spLocks noGrp="1"/>
          </p:cNvSpPr>
          <p:nvPr>
            <p:ph sz="half" idx="2"/>
          </p:nvPr>
        </p:nvSpPr>
        <p:spPr/>
        <p:txBody>
          <a:bodyPr>
            <a:normAutofit fontScale="85000" lnSpcReduction="20000"/>
          </a:bodyPr>
          <a:lstStyle/>
          <a:p>
            <a:endParaRPr lang="en-US" dirty="0"/>
          </a:p>
        </p:txBody>
      </p:sp>
      <p:pic>
        <p:nvPicPr>
          <p:cNvPr id="6" name="Picture 5"/>
          <p:cNvPicPr>
            <a:picLocks noChangeAspect="1"/>
          </p:cNvPicPr>
          <p:nvPr/>
        </p:nvPicPr>
        <p:blipFill>
          <a:blip r:embed="rId2"/>
          <a:srcRect l="43200" t="22500" r="6000" b="1500"/>
          <a:stretch>
            <a:fillRect/>
          </a:stretch>
        </p:blipFill>
        <p:spPr>
          <a:xfrm>
            <a:off x="4705335" y="1600200"/>
            <a:ext cx="3870960" cy="4632960"/>
          </a:xfrm>
          <a:prstGeom prst="rect">
            <a:avLst/>
          </a:prstGeom>
          <a:ln w="22225">
            <a:solidFill>
              <a:schemeClr val="bg1"/>
            </a:solidFill>
          </a:ln>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paradigms regarding gender and microfinance</a:t>
            </a:r>
            <a:endParaRPr lang="en-US" dirty="0"/>
          </a:p>
        </p:txBody>
      </p:sp>
      <p:sp>
        <p:nvSpPr>
          <p:cNvPr id="4" name="Content Placeholder 3"/>
          <p:cNvSpPr>
            <a:spLocks noGrp="1"/>
          </p:cNvSpPr>
          <p:nvPr>
            <p:ph sz="half" idx="1"/>
          </p:nvPr>
        </p:nvSpPr>
        <p:spPr>
          <a:xfrm>
            <a:off x="757981" y="4244592"/>
            <a:ext cx="3749040" cy="2312141"/>
          </a:xfrm>
        </p:spPr>
        <p:txBody>
          <a:bodyPr/>
          <a:lstStyle/>
          <a:p>
            <a:r>
              <a:rPr lang="en-US" dirty="0" smtClean="0"/>
              <a:t>Financial self-sustainability</a:t>
            </a:r>
          </a:p>
          <a:p>
            <a:r>
              <a:rPr lang="en-US" dirty="0" smtClean="0"/>
              <a:t>Poverty alleviation</a:t>
            </a:r>
          </a:p>
          <a:p>
            <a:r>
              <a:rPr lang="en-US" dirty="0" smtClean="0"/>
              <a:t>Feminist empowerment</a:t>
            </a:r>
            <a:endParaRPr lang="en-US" dirty="0"/>
          </a:p>
        </p:txBody>
      </p:sp>
      <p:sp>
        <p:nvSpPr>
          <p:cNvPr id="5" name="Content Placeholder 4"/>
          <p:cNvSpPr>
            <a:spLocks noGrp="1"/>
          </p:cNvSpPr>
          <p:nvPr>
            <p:ph sz="half" idx="2"/>
          </p:nvPr>
        </p:nvSpPr>
        <p:spPr>
          <a:xfrm>
            <a:off x="4732415" y="4244592"/>
            <a:ext cx="3749040" cy="2312141"/>
          </a:xfrm>
        </p:spPr>
        <p:txBody>
          <a:bodyPr/>
          <a:lstStyle/>
          <a:p>
            <a:r>
              <a:rPr lang="en-US" dirty="0" smtClean="0"/>
              <a:t>Economic empowerment</a:t>
            </a:r>
          </a:p>
          <a:p>
            <a:r>
              <a:rPr lang="en-US" dirty="0" smtClean="0"/>
              <a:t>Increased well-being</a:t>
            </a:r>
          </a:p>
          <a:p>
            <a:r>
              <a:rPr lang="en-US" dirty="0" smtClean="0"/>
              <a:t>Social &amp; political empowerment</a:t>
            </a:r>
            <a:endParaRPr lang="en-US" dirty="0"/>
          </a:p>
        </p:txBody>
      </p:sp>
      <p:sp>
        <p:nvSpPr>
          <p:cNvPr id="6" name="TextBox 5"/>
          <p:cNvSpPr txBox="1"/>
          <p:nvPr/>
        </p:nvSpPr>
        <p:spPr>
          <a:xfrm>
            <a:off x="757981" y="3705984"/>
            <a:ext cx="3749040" cy="492443"/>
          </a:xfrm>
          <a:prstGeom prst="rect">
            <a:avLst/>
          </a:prstGeom>
          <a:noFill/>
        </p:spPr>
        <p:txBody>
          <a:bodyPr wrap="square" rtlCol="0">
            <a:spAutoFit/>
          </a:bodyPr>
          <a:lstStyle/>
          <a:p>
            <a:r>
              <a:rPr lang="en-US" sz="2600" dirty="0" smtClean="0"/>
              <a:t>Empowerment Objective:</a:t>
            </a:r>
            <a:endParaRPr lang="en-US" sz="2600" dirty="0"/>
          </a:p>
        </p:txBody>
      </p:sp>
      <p:sp>
        <p:nvSpPr>
          <p:cNvPr id="7" name="TextBox 6"/>
          <p:cNvSpPr txBox="1"/>
          <p:nvPr/>
        </p:nvSpPr>
        <p:spPr>
          <a:xfrm>
            <a:off x="4732415" y="3705984"/>
            <a:ext cx="3749040" cy="492443"/>
          </a:xfrm>
          <a:prstGeom prst="rect">
            <a:avLst/>
          </a:prstGeom>
          <a:noFill/>
        </p:spPr>
        <p:txBody>
          <a:bodyPr wrap="square" rtlCol="0">
            <a:spAutoFit/>
          </a:bodyPr>
          <a:lstStyle/>
          <a:p>
            <a:r>
              <a:rPr lang="en-US" sz="2600" dirty="0" smtClean="0"/>
              <a:t>Empowerment Definition:</a:t>
            </a:r>
            <a:endParaRPr lang="en-US" sz="2600" dirty="0"/>
          </a:p>
        </p:txBody>
      </p:sp>
      <p:pic>
        <p:nvPicPr>
          <p:cNvPr id="8" name="Picture 7"/>
          <p:cNvPicPr>
            <a:picLocks noChangeAspect="1"/>
          </p:cNvPicPr>
          <p:nvPr/>
        </p:nvPicPr>
        <p:blipFill>
          <a:blip r:embed="rId3"/>
          <a:srcRect t="13259" b="34679"/>
          <a:stretch>
            <a:fillRect/>
          </a:stretch>
        </p:blipFill>
        <p:spPr>
          <a:xfrm>
            <a:off x="1955604" y="1670752"/>
            <a:ext cx="5587793" cy="1937616"/>
          </a:xfrm>
          <a:prstGeom prst="rect">
            <a:avLst/>
          </a:prstGeom>
          <a:ln w="22225">
            <a:solidFill>
              <a:schemeClr val="bg1"/>
            </a:solidFill>
          </a:ln>
          <a:effectLst>
            <a:outerShdw blurRad="50800" dist="38100" dir="2700000">
              <a:srgbClr val="000000">
                <a:alpha val="43000"/>
              </a:srgbClr>
            </a:outerShdw>
          </a:effectLst>
        </p:spPr>
      </p:pic>
      <p:cxnSp>
        <p:nvCxnSpPr>
          <p:cNvPr id="10" name="Straight Connector 9"/>
          <p:cNvCxnSpPr/>
          <p:nvPr/>
        </p:nvCxnSpPr>
        <p:spPr>
          <a:xfrm rot="5400000">
            <a:off x="3120524" y="5196148"/>
            <a:ext cx="2850749" cy="1588"/>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Cautions Regarding Microfinance</a:t>
            </a:r>
            <a:endParaRPr lang="en-US" dirty="0"/>
          </a:p>
        </p:txBody>
      </p:sp>
      <p:sp>
        <p:nvSpPr>
          <p:cNvPr id="10" name="Content Placeholder 9"/>
          <p:cNvSpPr>
            <a:spLocks noGrp="1"/>
          </p:cNvSpPr>
          <p:nvPr>
            <p:ph idx="1"/>
          </p:nvPr>
        </p:nvSpPr>
        <p:spPr/>
        <p:txBody>
          <a:bodyPr/>
          <a:lstStyle/>
          <a:p>
            <a:r>
              <a:rPr lang="en-US" dirty="0" smtClean="0"/>
              <a:t>We cannot assume that there will be </a:t>
            </a:r>
            <a:r>
              <a:rPr lang="en-US" dirty="0" err="1" smtClean="0"/>
              <a:t>interlinkage</a:t>
            </a:r>
            <a:r>
              <a:rPr lang="en-US" dirty="0" smtClean="0"/>
              <a:t> between these areas of development.</a:t>
            </a:r>
          </a:p>
          <a:p>
            <a:r>
              <a:rPr lang="en-US" dirty="0" smtClean="0"/>
              <a:t>The ways that women use the money don’t necessarily lead to improved quality of life.</a:t>
            </a:r>
          </a:p>
          <a:p>
            <a:r>
              <a:rPr lang="en-US" dirty="0" smtClean="0"/>
              <a:t>Women may continue to perpetuate gender discrimination through their spending habits</a:t>
            </a:r>
          </a:p>
          <a:p>
            <a:r>
              <a:rPr lang="en-US" dirty="0" smtClean="0"/>
              <a:t>Microfinance programs may contribute little to political or social empowerment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Macroeconomic policies, legislation and social programs continue to perpetuate gender inequalities</a:t>
            </a:r>
          </a:p>
          <a:p>
            <a:r>
              <a:rPr lang="en-US" dirty="0" smtClean="0"/>
              <a:t>Credit is necessary for assisting women in the realm of economics, wellbeing and social/political empowerment</a:t>
            </a:r>
          </a:p>
          <a:p>
            <a:r>
              <a:rPr lang="en-US" dirty="0" smtClean="0"/>
              <a:t>But to achieve holistic improvement in women’s lives, development programs must intentionally address all areas of women’s lives: education, civil rights, worldview, </a:t>
            </a:r>
            <a:r>
              <a:rPr lang="en-US" smtClean="0"/>
              <a:t>and community</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hibit">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Exhibit">
      <a:majorFont>
        <a:latin typeface="Corbel"/>
        <a:ea typeface=""/>
        <a:cs typeface=""/>
        <a:font script="Jpan" typeface="ＭＳ Ｐゴシック"/>
      </a:majorFont>
      <a:minorFont>
        <a:latin typeface="Corbel"/>
        <a:ea typeface=""/>
        <a:cs typeface=""/>
        <a:font script="Jpan" typeface="ＭＳ Ｐゴシック"/>
      </a:minorFont>
    </a:fontScheme>
    <a:fmtScheme name="Exhibit">
      <a:fillStyleLst>
        <a:solidFill>
          <a:schemeClr val="phClr"/>
        </a:solidFill>
        <a:gradFill rotWithShape="1">
          <a:gsLst>
            <a:gs pos="0">
              <a:schemeClr val="phClr">
                <a:tint val="100000"/>
                <a:shade val="50000"/>
                <a:satMod val="110000"/>
                <a:lumMod val="70000"/>
              </a:schemeClr>
            </a:gs>
            <a:gs pos="50000">
              <a:schemeClr val="phClr">
                <a:tint val="80000"/>
                <a:satMod val="135000"/>
              </a:schemeClr>
            </a:gs>
            <a:gs pos="100000">
              <a:schemeClr val="phClr">
                <a:tint val="30000"/>
                <a:satMod val="150000"/>
              </a:schemeClr>
            </a:gs>
          </a:gsLst>
          <a:lin ang="16200000" scaled="1"/>
        </a:gradFill>
        <a:gradFill rotWithShape="1">
          <a:gsLst>
            <a:gs pos="0">
              <a:schemeClr val="phClr">
                <a:shade val="50000"/>
                <a:satMod val="110000"/>
                <a:lumMod val="70000"/>
              </a:schemeClr>
            </a:gs>
            <a:gs pos="65000">
              <a:schemeClr val="phClr">
                <a:shade val="90000"/>
                <a:satMod val="200000"/>
                <a:lumMod val="110000"/>
              </a:schemeClr>
            </a:gs>
            <a:gs pos="100000">
              <a:schemeClr val="phClr">
                <a:tint val="90000"/>
                <a:shade val="100000"/>
                <a:satMod val="250000"/>
                <a:lumMod val="150000"/>
              </a:schemeClr>
            </a:gs>
          </a:gsLst>
          <a:lin ang="16200000" scaled="1"/>
        </a:gradFill>
      </a:fillStyleLst>
      <a:lnStyleLst>
        <a:ln w="31750" cap="flat" cmpd="sng" algn="ctr">
          <a:solidFill>
            <a:schemeClr val="phClr">
              <a:satMod val="105000"/>
            </a:schemeClr>
          </a:solidFill>
          <a:prstDash val="solid"/>
        </a:ln>
        <a:ln w="50800" cap="flat" cmpd="sng" algn="ctr">
          <a:solidFill>
            <a:schemeClr val="phClr">
              <a:alpha val="95000"/>
            </a:schemeClr>
          </a:solidFill>
          <a:prstDash val="solid"/>
        </a:ln>
        <a:ln w="50800" cap="flat" cmpd="sng" algn="ctr">
          <a:solidFill>
            <a:schemeClr val="phClr">
              <a:alpha val="90000"/>
            </a:schemeClr>
          </a:solidFill>
          <a:prstDash val="solid"/>
        </a:ln>
      </a:lnStyleLst>
      <a:effectStyleLst>
        <a:effectStyle>
          <a:effectLst/>
        </a:effectStyle>
        <a:effectStyle>
          <a:effectLst>
            <a:reflection blurRad="12700" stA="25000" endPos="15000" dist="50800" dir="5400000" sy="-100000" rotWithShape="0"/>
          </a:effectLst>
        </a:effectStyle>
        <a:effectStyle>
          <a:effectLst>
            <a:innerShdw blurRad="76200" dist="25400" dir="5400000">
              <a:srgbClr val="FFFFFF">
                <a:alpha val="50000"/>
              </a:srgbClr>
            </a:innerShdw>
            <a:outerShdw blurRad="254000" dist="254000" dir="5400000" sx="90000" sy="-30000" rotWithShape="0">
              <a:srgbClr val="000000">
                <a:alpha val="25000"/>
              </a:srgbClr>
            </a:outerShdw>
          </a:effectLst>
          <a:scene3d>
            <a:camera prst="orthographicFront">
              <a:rot lat="0" lon="0" rev="0"/>
            </a:camera>
            <a:lightRig rig="twoPt" dir="t">
              <a:rot lat="0" lon="0" rev="54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70000"/>
                <a:satMod val="120000"/>
                <a:lumMod val="30000"/>
              </a:schemeClr>
              <a:schemeClr val="phClr">
                <a:tint val="70000"/>
                <a:satMod val="500000"/>
                <a:lumMod val="5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Exhibit.thmx</Template>
  <TotalTime>244</TotalTime>
  <Words>737</Words>
  <Application>Microsoft Macintosh PowerPoint</Application>
  <PresentationFormat>On-screen Show (4:3)</PresentationFormat>
  <Paragraphs>50</Paragraphs>
  <Slides>6</Slides>
  <Notes>3</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Exhibit</vt:lpstr>
      <vt:lpstr>Micro-finance and the Empowerment of Women</vt:lpstr>
      <vt:lpstr>Four Perspectives</vt:lpstr>
      <vt:lpstr>Mayou’s Thesis</vt:lpstr>
      <vt:lpstr>Different paradigms regarding gender and microfinance</vt:lpstr>
      <vt:lpstr>Cautions Regarding Microfinance</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Micro-finance and the Empowerment of Women</dc:title>
  <dc:creator>Elena Forsythe</dc:creator>
  <cp:lastModifiedBy>Viv Grigg</cp:lastModifiedBy>
  <cp:revision>7</cp:revision>
  <dcterms:created xsi:type="dcterms:W3CDTF">2012-02-22T19:22:09Z</dcterms:created>
  <dcterms:modified xsi:type="dcterms:W3CDTF">2012-02-22T19:23:49Z</dcterms:modified>
</cp:coreProperties>
</file>